
<file path=[Content_Types].xml><?xml version="1.0" encoding="utf-8"?>
<Types xmlns="http://schemas.openxmlformats.org/package/2006/content-types">
  <Default Extension="1" ContentType="image/jpeg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57" r:id="rId11"/>
    <p:sldId id="267" r:id="rId12"/>
  </p:sldIdLst>
  <p:sldSz cx="18288000" cy="10287000"/>
  <p:notesSz cx="6858000" cy="9144000"/>
  <p:embeddedFontLst>
    <p:embeddedFont>
      <p:font typeface="Aharoni" panose="02010803020104030203" pitchFamily="2" charset="-79"/>
      <p:bold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Bold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6" autoAdjust="0"/>
    <p:restoredTop sz="94599" autoAdjust="0"/>
  </p:normalViewPr>
  <p:slideViewPr>
    <p:cSldViewPr>
      <p:cViewPr varScale="1">
        <p:scale>
          <a:sx n="52" d="100"/>
          <a:sy n="52" d="100"/>
        </p:scale>
        <p:origin x="94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health-care-medicine-healthy-2082630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hyperlink" Target="https://www.dzarc.com/medical/article/view/393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hyperlink" Target="https://svgsilh.com/image/1639328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1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12" Type="http://schemas.openxmlformats.org/officeDocument/2006/relationships/hyperlink" Target="https://www.pexels.com/photo/photo-of-medicines-on-plate-3873139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jpeg"/><Relationship Id="rId5" Type="http://schemas.openxmlformats.org/officeDocument/2006/relationships/image" Target="../media/image4.png"/><Relationship Id="rId10" Type="http://schemas.openxmlformats.org/officeDocument/2006/relationships/hyperlink" Target="http://www.pixnio.com/science/medical-science/medicines-drugs/capsules-cure-healthcare-medicine-medical-care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2.jpg"/><Relationship Id="rId14" Type="http://schemas.openxmlformats.org/officeDocument/2006/relationships/hyperlink" Target="https://www.rawpixel.com/image/380189/free-photo-image-blood-pressure-healthcare-nur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.svg"/><Relationship Id="rId7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sv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.svg"/><Relationship Id="rId7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5.svg"/><Relationship Id="rId10" Type="http://schemas.openxmlformats.org/officeDocument/2006/relationships/image" Target="../media/image27.jpg"/><Relationship Id="rId4" Type="http://schemas.openxmlformats.org/officeDocument/2006/relationships/image" Target="../media/image4.png"/><Relationship Id="rId9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4502" y="-5038274"/>
            <a:ext cx="10076548" cy="10076548"/>
          </a:xfrm>
          <a:custGeom>
            <a:avLst/>
            <a:gdLst/>
            <a:ahLst/>
            <a:cxnLst/>
            <a:rect l="l" t="t" r="r" b="b"/>
            <a:pathLst>
              <a:path w="10076548" h="10076548">
                <a:moveTo>
                  <a:pt x="0" y="0"/>
                </a:moveTo>
                <a:lnTo>
                  <a:pt x="10076548" y="0"/>
                </a:lnTo>
                <a:lnTo>
                  <a:pt x="10076548" y="10076548"/>
                </a:lnTo>
                <a:lnTo>
                  <a:pt x="0" y="10076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144000" y="2829008"/>
            <a:ext cx="11637107" cy="1163710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97B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294384" y="5143500"/>
            <a:ext cx="9814700" cy="9814700"/>
          </a:xfrm>
          <a:custGeom>
            <a:avLst/>
            <a:gdLst/>
            <a:ahLst/>
            <a:cxnLst/>
            <a:rect l="l" t="t" r="r" b="b"/>
            <a:pathLst>
              <a:path w="9814700" h="9814700">
                <a:moveTo>
                  <a:pt x="0" y="0"/>
                </a:moveTo>
                <a:lnTo>
                  <a:pt x="9814701" y="0"/>
                </a:lnTo>
                <a:lnTo>
                  <a:pt x="9814701" y="9814700"/>
                </a:lnTo>
                <a:lnTo>
                  <a:pt x="0" y="9814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028700" y="8647561"/>
            <a:ext cx="12983233" cy="789304"/>
            <a:chOff x="0" y="0"/>
            <a:chExt cx="3419452" cy="2078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19453" cy="207883"/>
            </a:xfrm>
            <a:custGeom>
              <a:avLst/>
              <a:gdLst/>
              <a:ahLst/>
              <a:cxnLst/>
              <a:rect l="l" t="t" r="r" b="b"/>
              <a:pathLst>
                <a:path w="3419453" h="207883">
                  <a:moveTo>
                    <a:pt x="40548" y="0"/>
                  </a:moveTo>
                  <a:lnTo>
                    <a:pt x="3378904" y="0"/>
                  </a:lnTo>
                  <a:cubicBezTo>
                    <a:pt x="3401298" y="0"/>
                    <a:pt x="3419453" y="18154"/>
                    <a:pt x="3419453" y="40548"/>
                  </a:cubicBezTo>
                  <a:lnTo>
                    <a:pt x="3419453" y="167334"/>
                  </a:lnTo>
                  <a:cubicBezTo>
                    <a:pt x="3419453" y="189728"/>
                    <a:pt x="3401298" y="207883"/>
                    <a:pt x="3378904" y="207883"/>
                  </a:cubicBezTo>
                  <a:lnTo>
                    <a:pt x="40548" y="207883"/>
                  </a:lnTo>
                  <a:cubicBezTo>
                    <a:pt x="29794" y="207883"/>
                    <a:pt x="19481" y="203611"/>
                    <a:pt x="11876" y="196006"/>
                  </a:cubicBezTo>
                  <a:cubicBezTo>
                    <a:pt x="4272" y="188402"/>
                    <a:pt x="0" y="178088"/>
                    <a:pt x="0" y="167334"/>
                  </a:cubicBezTo>
                  <a:lnTo>
                    <a:pt x="0" y="40548"/>
                  </a:lnTo>
                  <a:cubicBezTo>
                    <a:pt x="0" y="29794"/>
                    <a:pt x="4272" y="19481"/>
                    <a:pt x="11876" y="11876"/>
                  </a:cubicBezTo>
                  <a:cubicBezTo>
                    <a:pt x="19481" y="4272"/>
                    <a:pt x="29794" y="0"/>
                    <a:pt x="40548" y="0"/>
                  </a:cubicBezTo>
                  <a:close/>
                </a:path>
              </a:pathLst>
            </a:custGeom>
            <a:solidFill>
              <a:srgbClr val="1597B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419452" cy="2459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000433" y="2064802"/>
            <a:ext cx="5258867" cy="8609332"/>
          </a:xfrm>
          <a:custGeom>
            <a:avLst/>
            <a:gdLst/>
            <a:ahLst/>
            <a:cxnLst/>
            <a:rect l="l" t="t" r="r" b="b"/>
            <a:pathLst>
              <a:path w="5258867" h="8609332">
                <a:moveTo>
                  <a:pt x="0" y="0"/>
                </a:moveTo>
                <a:lnTo>
                  <a:pt x="5258867" y="0"/>
                </a:lnTo>
                <a:lnTo>
                  <a:pt x="5258867" y="8609332"/>
                </a:lnTo>
                <a:lnTo>
                  <a:pt x="0" y="8609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-825124">
            <a:off x="6933670" y="-1294060"/>
            <a:ext cx="4219191" cy="4196177"/>
          </a:xfrm>
          <a:custGeom>
            <a:avLst/>
            <a:gdLst/>
            <a:ahLst/>
            <a:cxnLst/>
            <a:rect l="l" t="t" r="r" b="b"/>
            <a:pathLst>
              <a:path w="4219191" h="4196177">
                <a:moveTo>
                  <a:pt x="0" y="0"/>
                </a:moveTo>
                <a:lnTo>
                  <a:pt x="4219191" y="0"/>
                </a:lnTo>
                <a:lnTo>
                  <a:pt x="4219191" y="4196177"/>
                </a:lnTo>
                <a:lnTo>
                  <a:pt x="0" y="4196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028700" y="1028700"/>
            <a:ext cx="1010009" cy="1004500"/>
          </a:xfrm>
          <a:custGeom>
            <a:avLst/>
            <a:gdLst/>
            <a:ahLst/>
            <a:cxnLst/>
            <a:rect l="l" t="t" r="r" b="b"/>
            <a:pathLst>
              <a:path w="1010009" h="1004500">
                <a:moveTo>
                  <a:pt x="0" y="0"/>
                </a:moveTo>
                <a:lnTo>
                  <a:pt x="1010009" y="0"/>
                </a:lnTo>
                <a:lnTo>
                  <a:pt x="1010009" y="1004500"/>
                </a:lnTo>
                <a:lnTo>
                  <a:pt x="0" y="1004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864906" y="2595906"/>
            <a:ext cx="7200900" cy="2863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 b="1" dirty="0">
                <a:solidFill>
                  <a:srgbClr val="0C88AB"/>
                </a:solidFill>
                <a:latin typeface="+mj-lt"/>
                <a:ea typeface="Poppins Bold"/>
                <a:cs typeface="Poppins Bold"/>
                <a:sym typeface="Poppins Bold"/>
              </a:rPr>
              <a:t>MEDICAL CHATBOT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7532" y="8781228"/>
            <a:ext cx="5047853" cy="468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Presented By  </a:t>
            </a:r>
            <a:r>
              <a:rPr lang="en-US" sz="2700" dirty="0">
                <a:solidFill>
                  <a:srgbClr val="FFFFFF"/>
                </a:solidFill>
                <a:latin typeface="Aharoni" panose="02010803020104030203" pitchFamily="2" charset="-79"/>
                <a:ea typeface="Open Sans ExtraBold" panose="020F0502020204030204" pitchFamily="34" charset="0"/>
                <a:cs typeface="Aharoni" panose="02010803020104030203" pitchFamily="2" charset="-79"/>
                <a:sym typeface="Open Sans"/>
              </a:rPr>
              <a:t>THE  TRIO’Q</a:t>
            </a:r>
          </a:p>
        </p:txBody>
      </p:sp>
      <p:pic>
        <p:nvPicPr>
          <p:cNvPr id="22" name="Picture 21" descr="Blue gears with icons on them&#10;&#10;Description automatically generated">
            <a:extLst>
              <a:ext uri="{FF2B5EF4-FFF2-40B4-BE49-F238E27FC236}">
                <a16:creationId xmlns:a16="http://schemas.microsoft.com/office/drawing/2014/main" id="{967DD639-26EB-E09B-55DC-1C5123BC5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23884" y="5707472"/>
            <a:ext cx="5920116" cy="2703765"/>
          </a:xfrm>
          <a:prstGeom prst="rect">
            <a:avLst/>
          </a:prstGeom>
        </p:spPr>
      </p:pic>
      <p:pic>
        <p:nvPicPr>
          <p:cNvPr id="27" name="Picture 26" descr="A stethoscope and a stethoscope&#10;&#10;Description automatically generated">
            <a:extLst>
              <a:ext uri="{FF2B5EF4-FFF2-40B4-BE49-F238E27FC236}">
                <a16:creationId xmlns:a16="http://schemas.microsoft.com/office/drawing/2014/main" id="{608D7D20-508C-D81E-FAB5-97D033CDFF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0545404">
            <a:off x="7595880" y="165140"/>
            <a:ext cx="6128231" cy="28536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2781" y="3619500"/>
            <a:ext cx="17503524" cy="17503524"/>
          </a:xfrm>
          <a:custGeom>
            <a:avLst/>
            <a:gdLst/>
            <a:ahLst/>
            <a:cxnLst/>
            <a:rect l="l" t="t" r="r" b="b"/>
            <a:pathLst>
              <a:path w="17503524" h="17503524">
                <a:moveTo>
                  <a:pt x="0" y="0"/>
                </a:moveTo>
                <a:lnTo>
                  <a:pt x="17503524" y="0"/>
                </a:lnTo>
                <a:lnTo>
                  <a:pt x="17503524" y="17503524"/>
                </a:lnTo>
                <a:lnTo>
                  <a:pt x="0" y="17503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529031" y="-1714500"/>
            <a:ext cx="8812968" cy="8812968"/>
          </a:xfrm>
          <a:custGeom>
            <a:avLst/>
            <a:gdLst/>
            <a:ahLst/>
            <a:cxnLst/>
            <a:rect l="l" t="t" r="r" b="b"/>
            <a:pathLst>
              <a:path w="8812968" h="8812968">
                <a:moveTo>
                  <a:pt x="0" y="0"/>
                </a:moveTo>
                <a:lnTo>
                  <a:pt x="8812968" y="0"/>
                </a:lnTo>
                <a:lnTo>
                  <a:pt x="8812968" y="8812967"/>
                </a:lnTo>
                <a:lnTo>
                  <a:pt x="0" y="8812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-2294384" y="5143500"/>
            <a:ext cx="9814700" cy="9814700"/>
          </a:xfrm>
          <a:custGeom>
            <a:avLst/>
            <a:gdLst/>
            <a:ahLst/>
            <a:cxnLst/>
            <a:rect l="l" t="t" r="r" b="b"/>
            <a:pathLst>
              <a:path w="9814700" h="9814700">
                <a:moveTo>
                  <a:pt x="0" y="0"/>
                </a:moveTo>
                <a:lnTo>
                  <a:pt x="9814701" y="0"/>
                </a:lnTo>
                <a:lnTo>
                  <a:pt x="9814701" y="9814700"/>
                </a:lnTo>
                <a:lnTo>
                  <a:pt x="0" y="9814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algn="ctr">
              <a:lnSpc>
                <a:spcPts val="3079"/>
              </a:lnSpc>
            </a:pPr>
            <a:endParaRPr lang="en-US" sz="1800" b="1" dirty="0">
              <a:solidFill>
                <a:srgbClr val="0C88AB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816323" y="-924115"/>
            <a:ext cx="3400814" cy="3382264"/>
          </a:xfrm>
          <a:custGeom>
            <a:avLst/>
            <a:gdLst/>
            <a:ahLst/>
            <a:cxnLst/>
            <a:rect l="l" t="t" r="r" b="b"/>
            <a:pathLst>
              <a:path w="3400814" h="3382264">
                <a:moveTo>
                  <a:pt x="0" y="0"/>
                </a:moveTo>
                <a:lnTo>
                  <a:pt x="3400814" y="0"/>
                </a:lnTo>
                <a:lnTo>
                  <a:pt x="3400814" y="3382264"/>
                </a:lnTo>
                <a:lnTo>
                  <a:pt x="0" y="3382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301337" y="1559870"/>
            <a:ext cx="903206" cy="898279"/>
          </a:xfrm>
          <a:custGeom>
            <a:avLst/>
            <a:gdLst/>
            <a:ahLst/>
            <a:cxnLst/>
            <a:rect l="l" t="t" r="r" b="b"/>
            <a:pathLst>
              <a:path w="903206" h="898279">
                <a:moveTo>
                  <a:pt x="0" y="0"/>
                </a:moveTo>
                <a:lnTo>
                  <a:pt x="903206" y="0"/>
                </a:lnTo>
                <a:lnTo>
                  <a:pt x="903206" y="898279"/>
                </a:lnTo>
                <a:lnTo>
                  <a:pt x="0" y="898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7664613" y="3535835"/>
            <a:ext cx="10472450" cy="5520706"/>
          </a:xfrm>
          <a:custGeom>
            <a:avLst/>
            <a:gdLst/>
            <a:ahLst/>
            <a:cxnLst/>
            <a:rect l="l" t="t" r="r" b="b"/>
            <a:pathLst>
              <a:path w="10472450" h="5520706">
                <a:moveTo>
                  <a:pt x="0" y="0"/>
                </a:moveTo>
                <a:lnTo>
                  <a:pt x="10472450" y="0"/>
                </a:lnTo>
                <a:lnTo>
                  <a:pt x="10472450" y="5520706"/>
                </a:lnTo>
                <a:lnTo>
                  <a:pt x="0" y="552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906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1784082" y="1285625"/>
            <a:ext cx="7722893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7200" b="1" dirty="0">
                <a:solidFill>
                  <a:srgbClr val="0C88AB"/>
                </a:solidFill>
                <a:latin typeface="+mj-lt"/>
                <a:ea typeface="Poppins Bold"/>
                <a:cs typeface="Poppins Bold"/>
                <a:sym typeface="Poppins Bold"/>
              </a:rPr>
              <a:t>Group Members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335284" y="3169117"/>
            <a:ext cx="5751947" cy="1212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600" b="1" dirty="0" err="1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Kohina</a:t>
            </a:r>
            <a:r>
              <a:rPr lang="en-US" sz="36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 R.K. </a:t>
            </a:r>
            <a:r>
              <a:rPr lang="en-US" sz="3600" b="1" dirty="0" err="1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Bhande</a:t>
            </a:r>
            <a:endParaRPr lang="en-US" sz="3600" b="1" dirty="0">
              <a:solidFill>
                <a:srgbClr val="0C88AB"/>
              </a:solidFill>
              <a:latin typeface="+mj-lt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079"/>
              </a:lnSpc>
            </a:pPr>
            <a:endParaRPr lang="en-US" sz="3600" b="1" dirty="0">
              <a:solidFill>
                <a:srgbClr val="0C88AB"/>
              </a:solidFill>
              <a:latin typeface="+mj-lt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079"/>
              </a:lnSpc>
            </a:pPr>
            <a:r>
              <a:rPr lang="en-US" sz="36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E23CSEU1626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3354" y="8394737"/>
            <a:ext cx="3129427" cy="1212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6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Jigyasa Patra</a:t>
            </a:r>
          </a:p>
          <a:p>
            <a:pPr algn="ctr">
              <a:lnSpc>
                <a:spcPts val="3079"/>
              </a:lnSpc>
            </a:pPr>
            <a:endParaRPr lang="en-US" sz="3600" b="1" dirty="0">
              <a:solidFill>
                <a:srgbClr val="0C88AB"/>
              </a:solidFill>
              <a:latin typeface="+mj-lt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079"/>
              </a:lnSpc>
            </a:pPr>
            <a:r>
              <a:rPr lang="en-US" sz="36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E23CSEU1649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18718" y="5911182"/>
            <a:ext cx="3593844" cy="1212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6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Ishika Tanwar</a:t>
            </a:r>
          </a:p>
          <a:p>
            <a:pPr algn="ctr">
              <a:lnSpc>
                <a:spcPts val="3079"/>
              </a:lnSpc>
            </a:pPr>
            <a:endParaRPr lang="en-US" sz="3600" b="1" dirty="0">
              <a:solidFill>
                <a:srgbClr val="0C88AB"/>
              </a:solidFill>
              <a:latin typeface="+mj-lt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079"/>
              </a:lnSpc>
            </a:pPr>
            <a:r>
              <a:rPr lang="en-US" sz="36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E23CSEU1636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4744F8-C386-207F-63E5-2CE91DFF5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0937" y="4361395"/>
            <a:ext cx="4984701" cy="35888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1698" y="-3582957"/>
            <a:ext cx="9460268" cy="9460268"/>
          </a:xfrm>
          <a:custGeom>
            <a:avLst/>
            <a:gdLst/>
            <a:ahLst/>
            <a:cxnLst/>
            <a:rect l="l" t="t" r="r" b="b"/>
            <a:pathLst>
              <a:path w="9460268" h="9460268">
                <a:moveTo>
                  <a:pt x="0" y="0"/>
                </a:moveTo>
                <a:lnTo>
                  <a:pt x="9460269" y="0"/>
                </a:lnTo>
                <a:lnTo>
                  <a:pt x="9460269" y="9460269"/>
                </a:lnTo>
                <a:lnTo>
                  <a:pt x="0" y="946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571318" y="2628900"/>
            <a:ext cx="11463591" cy="11463591"/>
          </a:xfrm>
          <a:custGeom>
            <a:avLst/>
            <a:gdLst/>
            <a:ahLst/>
            <a:cxnLst/>
            <a:rect l="l" t="t" r="r" b="b"/>
            <a:pathLst>
              <a:path w="11463591" h="11463591">
                <a:moveTo>
                  <a:pt x="0" y="0"/>
                </a:moveTo>
                <a:lnTo>
                  <a:pt x="11463592" y="0"/>
                </a:lnTo>
                <a:lnTo>
                  <a:pt x="11463592" y="11463592"/>
                </a:lnTo>
                <a:lnTo>
                  <a:pt x="0" y="11463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567395" y="-726131"/>
            <a:ext cx="12469314" cy="12469314"/>
          </a:xfrm>
          <a:custGeom>
            <a:avLst/>
            <a:gdLst/>
            <a:ahLst/>
            <a:cxnLst/>
            <a:rect l="l" t="t" r="r" b="b"/>
            <a:pathLst>
              <a:path w="12469314" h="12469314">
                <a:moveTo>
                  <a:pt x="0" y="0"/>
                </a:moveTo>
                <a:lnTo>
                  <a:pt x="12469314" y="0"/>
                </a:lnTo>
                <a:lnTo>
                  <a:pt x="12469314" y="12469315"/>
                </a:lnTo>
                <a:lnTo>
                  <a:pt x="0" y="12469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43046" y="895939"/>
            <a:ext cx="1218123" cy="1211479"/>
          </a:xfrm>
          <a:custGeom>
            <a:avLst/>
            <a:gdLst/>
            <a:ahLst/>
            <a:cxnLst/>
            <a:rect l="l" t="t" r="r" b="b"/>
            <a:pathLst>
              <a:path w="1218123" h="1211479">
                <a:moveTo>
                  <a:pt x="0" y="0"/>
                </a:moveTo>
                <a:lnTo>
                  <a:pt x="1218123" y="0"/>
                </a:lnTo>
                <a:lnTo>
                  <a:pt x="1218123" y="1211479"/>
                </a:lnTo>
                <a:lnTo>
                  <a:pt x="0" y="1211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048140" y="6569025"/>
            <a:ext cx="1211160" cy="1204554"/>
          </a:xfrm>
          <a:custGeom>
            <a:avLst/>
            <a:gdLst/>
            <a:ahLst/>
            <a:cxnLst/>
            <a:rect l="l" t="t" r="r" b="b"/>
            <a:pathLst>
              <a:path w="1211160" h="1204554">
                <a:moveTo>
                  <a:pt x="0" y="0"/>
                </a:moveTo>
                <a:lnTo>
                  <a:pt x="1211160" y="0"/>
                </a:lnTo>
                <a:lnTo>
                  <a:pt x="1211160" y="1204554"/>
                </a:lnTo>
                <a:lnTo>
                  <a:pt x="0" y="120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7215188" y="3879646"/>
            <a:ext cx="3857625" cy="4767916"/>
          </a:xfrm>
          <a:custGeom>
            <a:avLst/>
            <a:gdLst/>
            <a:ahLst/>
            <a:cxnLst/>
            <a:rect l="l" t="t" r="r" b="b"/>
            <a:pathLst>
              <a:path w="3857625" h="4767916">
                <a:moveTo>
                  <a:pt x="0" y="0"/>
                </a:moveTo>
                <a:lnTo>
                  <a:pt x="3857624" y="0"/>
                </a:lnTo>
                <a:lnTo>
                  <a:pt x="3857624" y="4767915"/>
                </a:lnTo>
                <a:lnTo>
                  <a:pt x="0" y="4767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260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3698143" y="1476659"/>
            <a:ext cx="10891714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75"/>
              </a:lnSpc>
            </a:pPr>
            <a:r>
              <a:rPr lang="en-US" sz="12500" b="1" dirty="0">
                <a:solidFill>
                  <a:srgbClr val="0C88AB"/>
                </a:solidFill>
                <a:latin typeface="+mj-lt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48186" y="3676803"/>
            <a:ext cx="10919226" cy="10919226"/>
          </a:xfrm>
          <a:custGeom>
            <a:avLst/>
            <a:gdLst/>
            <a:ahLst/>
            <a:cxnLst/>
            <a:rect l="l" t="t" r="r" b="b"/>
            <a:pathLst>
              <a:path w="10919226" h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47758" y="-385692"/>
            <a:ext cx="11451263" cy="11451263"/>
          </a:xfrm>
          <a:custGeom>
            <a:avLst/>
            <a:gdLst/>
            <a:ahLst/>
            <a:cxnLst/>
            <a:rect l="l" t="t" r="r" b="b"/>
            <a:pathLst>
              <a:path w="11451263" h="11451263">
                <a:moveTo>
                  <a:pt x="0" y="0"/>
                </a:moveTo>
                <a:lnTo>
                  <a:pt x="11451263" y="0"/>
                </a:lnTo>
                <a:lnTo>
                  <a:pt x="11451263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310932" y="-3777328"/>
            <a:ext cx="8812968" cy="8812968"/>
          </a:xfrm>
          <a:custGeom>
            <a:avLst/>
            <a:gdLst/>
            <a:ahLst/>
            <a:cxnLst/>
            <a:rect l="l" t="t" r="r" b="b"/>
            <a:pathLst>
              <a:path w="8812968" h="8812968">
                <a:moveTo>
                  <a:pt x="0" y="0"/>
                </a:moveTo>
                <a:lnTo>
                  <a:pt x="8812968" y="0"/>
                </a:lnTo>
                <a:lnTo>
                  <a:pt x="8812968" y="8812968"/>
                </a:lnTo>
                <a:lnTo>
                  <a:pt x="0" y="881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477756" y="-873819"/>
            <a:ext cx="3563087" cy="3543652"/>
          </a:xfrm>
          <a:custGeom>
            <a:avLst/>
            <a:gdLst/>
            <a:ahLst/>
            <a:cxnLst/>
            <a:rect l="l" t="t" r="r" b="b"/>
            <a:pathLst>
              <a:path w="3563087" h="3543652">
                <a:moveTo>
                  <a:pt x="0" y="0"/>
                </a:moveTo>
                <a:lnTo>
                  <a:pt x="3563088" y="0"/>
                </a:lnTo>
                <a:lnTo>
                  <a:pt x="3563088" y="3543652"/>
                </a:lnTo>
                <a:lnTo>
                  <a:pt x="0" y="3543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28700" y="1030282"/>
            <a:ext cx="703093" cy="699258"/>
          </a:xfrm>
          <a:custGeom>
            <a:avLst/>
            <a:gdLst/>
            <a:ahLst/>
            <a:cxnLst/>
            <a:rect l="l" t="t" r="r" b="b"/>
            <a:pathLst>
              <a:path w="703093" h="699258">
                <a:moveTo>
                  <a:pt x="0" y="0"/>
                </a:moveTo>
                <a:lnTo>
                  <a:pt x="703093" y="0"/>
                </a:lnTo>
                <a:lnTo>
                  <a:pt x="703093" y="699258"/>
                </a:lnTo>
                <a:lnTo>
                  <a:pt x="0" y="69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0847758" y="3356972"/>
            <a:ext cx="9710442" cy="8229600"/>
          </a:xfrm>
          <a:custGeom>
            <a:avLst/>
            <a:gdLst/>
            <a:ahLst/>
            <a:cxnLst/>
            <a:rect l="l" t="t" r="r" b="b"/>
            <a:pathLst>
              <a:path w="9710442" h="8229600">
                <a:moveTo>
                  <a:pt x="0" y="0"/>
                </a:moveTo>
                <a:lnTo>
                  <a:pt x="9710443" y="0"/>
                </a:lnTo>
                <a:lnTo>
                  <a:pt x="9710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364540" y="2501065"/>
            <a:ext cx="776041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7200" b="1" dirty="0">
                <a:solidFill>
                  <a:srgbClr val="0C88AB"/>
                </a:solidFill>
                <a:latin typeface="+mj-lt"/>
                <a:ea typeface="Poppins Bold"/>
                <a:cs typeface="Poppins Bold"/>
                <a:sym typeface="Poppins Bold"/>
              </a:rPr>
              <a:t>List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010513"/>
            <a:ext cx="6210300" cy="3671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61" lvl="1" indent="-367031" algn="l">
              <a:lnSpc>
                <a:spcPts val="7378"/>
              </a:lnSpc>
              <a:buFont typeface="Arial"/>
              <a:buChar char="•"/>
            </a:pPr>
            <a:r>
              <a:rPr lang="en-US" sz="3400" b="1" u="none" strike="noStrike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Introduction</a:t>
            </a:r>
          </a:p>
          <a:p>
            <a:pPr marL="734061" lvl="1" indent="-367031" algn="l">
              <a:lnSpc>
                <a:spcPts val="7378"/>
              </a:lnSpc>
              <a:buFont typeface="Arial"/>
              <a:buChar char="•"/>
            </a:pPr>
            <a:r>
              <a:rPr lang="en-US" sz="34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Train Dataset</a:t>
            </a:r>
            <a:endParaRPr lang="en-US" sz="3400" b="1" u="none" strike="noStrike" dirty="0">
              <a:solidFill>
                <a:srgbClr val="0C88AB"/>
              </a:solidFill>
              <a:latin typeface="+mj-lt"/>
              <a:ea typeface="Open Sans Bold"/>
              <a:cs typeface="Open Sans Bold"/>
              <a:sym typeface="Open Sans Bold"/>
            </a:endParaRPr>
          </a:p>
          <a:p>
            <a:pPr marL="734061" lvl="1" indent="-367031" algn="l">
              <a:lnSpc>
                <a:spcPts val="7378"/>
              </a:lnSpc>
              <a:buFont typeface="Arial"/>
              <a:buChar char="•"/>
            </a:pPr>
            <a:r>
              <a:rPr lang="en-US" sz="34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EDA</a:t>
            </a:r>
          </a:p>
          <a:p>
            <a:pPr marL="734061" lvl="1" indent="-367031" algn="l">
              <a:lnSpc>
                <a:spcPts val="7378"/>
              </a:lnSpc>
              <a:buFont typeface="Arial"/>
              <a:buChar char="•"/>
            </a:pPr>
            <a:r>
              <a:rPr lang="en-US" sz="34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Swarm Plot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64192" y="4010513"/>
            <a:ext cx="4175207" cy="5569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61" lvl="1" indent="-367031" algn="l">
              <a:lnSpc>
                <a:spcPts val="7378"/>
              </a:lnSpc>
              <a:buFont typeface="Arial"/>
              <a:buChar char="•"/>
            </a:pPr>
            <a:r>
              <a:rPr lang="en-US" sz="34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Conclusion</a:t>
            </a:r>
            <a:endParaRPr lang="en-US" sz="3400" b="1" u="none" strike="noStrike" dirty="0">
              <a:solidFill>
                <a:srgbClr val="0C88AB"/>
              </a:solidFill>
              <a:latin typeface="+mj-lt"/>
              <a:ea typeface="Open Sans Bold"/>
              <a:cs typeface="Open Sans Bold"/>
              <a:sym typeface="Open Sans Bold"/>
            </a:endParaRPr>
          </a:p>
          <a:p>
            <a:pPr marL="734061" lvl="1" indent="-367031" algn="l">
              <a:lnSpc>
                <a:spcPts val="7378"/>
              </a:lnSpc>
              <a:buFont typeface="Arial"/>
              <a:buChar char="•"/>
            </a:pPr>
            <a:r>
              <a:rPr lang="en-US" sz="34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Future Scope</a:t>
            </a:r>
          </a:p>
          <a:p>
            <a:pPr marL="734061" lvl="1" indent="-367031">
              <a:lnSpc>
                <a:spcPts val="7378"/>
              </a:lnSpc>
              <a:buFont typeface="Arial"/>
              <a:buChar char="•"/>
            </a:pPr>
            <a:r>
              <a:rPr lang="en-US" sz="34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Performance Metrics</a:t>
            </a:r>
          </a:p>
          <a:p>
            <a:pPr marL="734061" lvl="1" indent="-367031" algn="l">
              <a:lnSpc>
                <a:spcPts val="7378"/>
              </a:lnSpc>
              <a:buFont typeface="Arial"/>
              <a:buChar char="•"/>
            </a:pPr>
            <a:endParaRPr lang="en-US" sz="3400" b="1" u="none" strike="noStrike" dirty="0">
              <a:solidFill>
                <a:srgbClr val="0C88AB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367030" lvl="1" algn="l">
              <a:lnSpc>
                <a:spcPts val="7378"/>
              </a:lnSpc>
            </a:pPr>
            <a:endParaRPr lang="en-US" sz="3400" b="1" u="none" strike="noStrike" dirty="0">
              <a:solidFill>
                <a:srgbClr val="0C88AB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813" y="3629601"/>
            <a:ext cx="10919226" cy="10919226"/>
          </a:xfrm>
          <a:custGeom>
            <a:avLst/>
            <a:gdLst/>
            <a:ahLst/>
            <a:cxnLst/>
            <a:rect l="l" t="t" r="r" b="b"/>
            <a:pathLst>
              <a:path w="10919226" h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125625" y="-4142213"/>
            <a:ext cx="11451263" cy="11451263"/>
          </a:xfrm>
          <a:custGeom>
            <a:avLst/>
            <a:gdLst/>
            <a:ahLst/>
            <a:cxnLst/>
            <a:rect l="l" t="t" r="r" b="b"/>
            <a:pathLst>
              <a:path w="11451263" h="11451263">
                <a:moveTo>
                  <a:pt x="0" y="0"/>
                </a:moveTo>
                <a:lnTo>
                  <a:pt x="11451263" y="0"/>
                </a:lnTo>
                <a:lnTo>
                  <a:pt x="11451263" y="11451262"/>
                </a:lnTo>
                <a:lnTo>
                  <a:pt x="0" y="1145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552713" y="-4779128"/>
            <a:ext cx="8812968" cy="8812968"/>
          </a:xfrm>
          <a:custGeom>
            <a:avLst/>
            <a:gdLst/>
            <a:ahLst/>
            <a:cxnLst/>
            <a:rect l="l" t="t" r="r" b="b"/>
            <a:pathLst>
              <a:path w="8812968" h="8812968">
                <a:moveTo>
                  <a:pt x="0" y="0"/>
                </a:moveTo>
                <a:lnTo>
                  <a:pt x="8812968" y="0"/>
                </a:lnTo>
                <a:lnTo>
                  <a:pt x="8812968" y="8812967"/>
                </a:lnTo>
                <a:lnTo>
                  <a:pt x="0" y="8812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479972" y="2857249"/>
            <a:ext cx="6790852" cy="5882576"/>
          </a:xfrm>
          <a:custGeom>
            <a:avLst/>
            <a:gdLst/>
            <a:ahLst/>
            <a:cxnLst/>
            <a:rect l="l" t="t" r="r" b="b"/>
            <a:pathLst>
              <a:path w="6790852" h="5882576">
                <a:moveTo>
                  <a:pt x="0" y="0"/>
                </a:moveTo>
                <a:lnTo>
                  <a:pt x="6790853" y="0"/>
                </a:lnTo>
                <a:lnTo>
                  <a:pt x="6790853" y="5882576"/>
                </a:lnTo>
                <a:lnTo>
                  <a:pt x="0" y="588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797955" y="869587"/>
            <a:ext cx="9419684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7200" b="1" dirty="0">
                <a:solidFill>
                  <a:srgbClr val="0C88AB"/>
                </a:solidFill>
                <a:latin typeface="+mj-lt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8508" y="2616627"/>
            <a:ext cx="11218492" cy="3272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The medical chatbot uses natural language processing (NLP) </a:t>
            </a:r>
          </a:p>
          <a:p>
            <a:pPr algn="l">
              <a:lnSpc>
                <a:spcPts val="2100"/>
              </a:lnSpc>
            </a:pPr>
            <a:endParaRPr lang="en-US" sz="3200" dirty="0">
              <a:solidFill>
                <a:srgbClr val="000000"/>
              </a:solidFill>
            </a:endParaRPr>
          </a:p>
          <a:p>
            <a:pPr algn="l">
              <a:lnSpc>
                <a:spcPts val="21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to quickly and accurately respond to healthcare-related </a:t>
            </a:r>
          </a:p>
          <a:p>
            <a:pPr algn="l">
              <a:lnSpc>
                <a:spcPts val="2100"/>
              </a:lnSpc>
            </a:pPr>
            <a:endParaRPr lang="en-US" sz="3200" dirty="0">
              <a:solidFill>
                <a:srgbClr val="000000"/>
              </a:solidFill>
            </a:endParaRPr>
          </a:p>
          <a:p>
            <a:pPr algn="l">
              <a:lnSpc>
                <a:spcPts val="21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questions from users. </a:t>
            </a:r>
          </a:p>
          <a:p>
            <a:pPr algn="l">
              <a:lnSpc>
                <a:spcPts val="2100"/>
              </a:lnSpc>
            </a:pPr>
            <a:endParaRPr lang="en-US" sz="3200" dirty="0">
              <a:solidFill>
                <a:srgbClr val="000000"/>
              </a:solidFill>
            </a:endParaRPr>
          </a:p>
          <a:p>
            <a:pPr algn="l">
              <a:lnSpc>
                <a:spcPts val="21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It is designed to help with common medical issues by </a:t>
            </a:r>
          </a:p>
          <a:p>
            <a:pPr algn="l">
              <a:lnSpc>
                <a:spcPts val="2100"/>
              </a:lnSpc>
            </a:pPr>
            <a:endParaRPr lang="en-US" sz="3200" dirty="0">
              <a:solidFill>
                <a:srgbClr val="000000"/>
              </a:solidFill>
            </a:endParaRPr>
          </a:p>
          <a:p>
            <a:pPr algn="l">
              <a:lnSpc>
                <a:spcPts val="21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understanding user intents and providing </a:t>
            </a:r>
          </a:p>
          <a:p>
            <a:pPr algn="l">
              <a:lnSpc>
                <a:spcPts val="2100"/>
              </a:lnSpc>
            </a:pPr>
            <a:endParaRPr lang="en-US" sz="3200" dirty="0">
              <a:solidFill>
                <a:srgbClr val="000000"/>
              </a:solidFill>
            </a:endParaRPr>
          </a:p>
          <a:p>
            <a:pPr algn="l">
              <a:lnSpc>
                <a:spcPts val="21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relevant information, serving as a first-line support tool. </a:t>
            </a:r>
          </a:p>
          <a:p>
            <a:pPr algn="l">
              <a:lnSpc>
                <a:spcPts val="2100"/>
              </a:lnSpc>
            </a:pPr>
            <a:endParaRPr lang="en-US" sz="32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851257" y="3036724"/>
            <a:ext cx="1002585" cy="997116"/>
          </a:xfrm>
          <a:custGeom>
            <a:avLst/>
            <a:gdLst/>
            <a:ahLst/>
            <a:cxnLst/>
            <a:rect l="l" t="t" r="r" b="b"/>
            <a:pathLst>
              <a:path w="1002585" h="997116">
                <a:moveTo>
                  <a:pt x="0" y="0"/>
                </a:moveTo>
                <a:lnTo>
                  <a:pt x="1002585" y="0"/>
                </a:lnTo>
                <a:lnTo>
                  <a:pt x="1002585" y="997116"/>
                </a:lnTo>
                <a:lnTo>
                  <a:pt x="0" y="997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92562" y="-971983"/>
            <a:ext cx="3150714" cy="3133528"/>
          </a:xfrm>
          <a:custGeom>
            <a:avLst/>
            <a:gdLst/>
            <a:ahLst/>
            <a:cxnLst/>
            <a:rect l="l" t="t" r="r" b="b"/>
            <a:pathLst>
              <a:path w="3150714" h="3133528">
                <a:moveTo>
                  <a:pt x="0" y="0"/>
                </a:moveTo>
                <a:lnTo>
                  <a:pt x="3150714" y="0"/>
                </a:lnTo>
                <a:lnTo>
                  <a:pt x="3150714" y="3133528"/>
                </a:lnTo>
                <a:lnTo>
                  <a:pt x="0" y="31335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988242" y="2466369"/>
            <a:ext cx="454095" cy="420576"/>
          </a:xfrm>
          <a:custGeom>
            <a:avLst/>
            <a:gdLst/>
            <a:ahLst/>
            <a:cxnLst/>
            <a:rect l="l" t="t" r="r" b="b"/>
            <a:pathLst>
              <a:path w="454095" h="420576">
                <a:moveTo>
                  <a:pt x="0" y="0"/>
                </a:moveTo>
                <a:lnTo>
                  <a:pt x="454095" y="0"/>
                </a:lnTo>
                <a:lnTo>
                  <a:pt x="454095" y="420575"/>
                </a:lnTo>
                <a:lnTo>
                  <a:pt x="0" y="420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6" name="Picture 15" descr="A glass with blue and white pills&#10;&#10;Description automatically generated">
            <a:extLst>
              <a:ext uri="{FF2B5EF4-FFF2-40B4-BE49-F238E27FC236}">
                <a16:creationId xmlns:a16="http://schemas.microsoft.com/office/drawing/2014/main" id="{C7DD6666-1715-93BE-455C-713BF58822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21032848">
            <a:off x="781466" y="6175804"/>
            <a:ext cx="4032978" cy="2988211"/>
          </a:xfrm>
          <a:prstGeom prst="rect">
            <a:avLst/>
          </a:prstGeom>
        </p:spPr>
      </p:pic>
      <p:pic>
        <p:nvPicPr>
          <p:cNvPr id="18" name="Picture 17" descr="A plate with pills on it&#10;&#10;Description automatically generated">
            <a:extLst>
              <a:ext uri="{FF2B5EF4-FFF2-40B4-BE49-F238E27FC236}">
                <a16:creationId xmlns:a16="http://schemas.microsoft.com/office/drawing/2014/main" id="{45EA970D-0B32-16EC-AED1-AB2A1C99D6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21024494">
            <a:off x="6207873" y="6497826"/>
            <a:ext cx="4332480" cy="2824611"/>
          </a:xfrm>
          <a:prstGeom prst="rect">
            <a:avLst/>
          </a:prstGeom>
        </p:spPr>
      </p:pic>
      <p:sp>
        <p:nvSpPr>
          <p:cNvPr id="19" name="Freeform 13">
            <a:extLst>
              <a:ext uri="{FF2B5EF4-FFF2-40B4-BE49-F238E27FC236}">
                <a16:creationId xmlns:a16="http://schemas.microsoft.com/office/drawing/2014/main" id="{9954BC92-2949-3CE0-B8D0-338ADF974346}"/>
              </a:ext>
            </a:extLst>
          </p:cNvPr>
          <p:cNvSpPr/>
          <p:nvPr/>
        </p:nvSpPr>
        <p:spPr>
          <a:xfrm>
            <a:off x="945341" y="4117409"/>
            <a:ext cx="454095" cy="420576"/>
          </a:xfrm>
          <a:custGeom>
            <a:avLst/>
            <a:gdLst/>
            <a:ahLst/>
            <a:cxnLst/>
            <a:rect l="l" t="t" r="r" b="b"/>
            <a:pathLst>
              <a:path w="454095" h="420576">
                <a:moveTo>
                  <a:pt x="0" y="0"/>
                </a:moveTo>
                <a:lnTo>
                  <a:pt x="454095" y="0"/>
                </a:lnTo>
                <a:lnTo>
                  <a:pt x="454095" y="420575"/>
                </a:lnTo>
                <a:lnTo>
                  <a:pt x="0" y="420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1" name="Picture 20" descr="A group of logos with text&#10;&#10;Description automatically generated">
            <a:extLst>
              <a:ext uri="{FF2B5EF4-FFF2-40B4-BE49-F238E27FC236}">
                <a16:creationId xmlns:a16="http://schemas.microsoft.com/office/drawing/2014/main" id="{DB289C8E-59DB-F54D-15F9-A883ACB22A8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3086551" y="140127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49237" y="-4246977"/>
            <a:ext cx="11451263" cy="11451263"/>
          </a:xfrm>
          <a:custGeom>
            <a:avLst/>
            <a:gdLst/>
            <a:ahLst/>
            <a:cxnLst/>
            <a:rect l="l" t="t" r="r" b="b"/>
            <a:pathLst>
              <a:path w="11451263" h="11451263">
                <a:moveTo>
                  <a:pt x="0" y="0"/>
                </a:moveTo>
                <a:lnTo>
                  <a:pt x="11451262" y="0"/>
                </a:lnTo>
                <a:lnTo>
                  <a:pt x="11451262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34190" y="952500"/>
            <a:ext cx="8812968" cy="8812968"/>
          </a:xfrm>
          <a:custGeom>
            <a:avLst/>
            <a:gdLst/>
            <a:ahLst/>
            <a:cxnLst/>
            <a:rect l="l" t="t" r="r" b="b"/>
            <a:pathLst>
              <a:path w="8812968" h="8812968">
                <a:moveTo>
                  <a:pt x="0" y="0"/>
                </a:moveTo>
                <a:lnTo>
                  <a:pt x="8812968" y="0"/>
                </a:lnTo>
                <a:lnTo>
                  <a:pt x="8812968" y="8812968"/>
                </a:lnTo>
                <a:lnTo>
                  <a:pt x="0" y="881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algn="ctr">
              <a:lnSpc>
                <a:spcPts val="7704"/>
              </a:lnSpc>
            </a:pPr>
            <a:r>
              <a:rPr lang="en-US" sz="7200" b="1" dirty="0">
                <a:solidFill>
                  <a:srgbClr val="0C88AB"/>
                </a:solidFill>
                <a:latin typeface="+mj-lt"/>
                <a:ea typeface="Poppins Bold"/>
                <a:cs typeface="Poppins Bold"/>
                <a:sym typeface="Poppins Bold"/>
              </a:rPr>
              <a:t>Dataset sample</a:t>
            </a:r>
          </a:p>
        </p:txBody>
      </p:sp>
      <p:sp>
        <p:nvSpPr>
          <p:cNvPr id="4" name="Freeform 4"/>
          <p:cNvSpPr/>
          <p:nvPr/>
        </p:nvSpPr>
        <p:spPr>
          <a:xfrm>
            <a:off x="-1948186" y="3676803"/>
            <a:ext cx="10919226" cy="10919226"/>
          </a:xfrm>
          <a:custGeom>
            <a:avLst/>
            <a:gdLst/>
            <a:ahLst/>
            <a:cxnLst/>
            <a:rect l="l" t="t" r="r" b="b"/>
            <a:pathLst>
              <a:path w="10919226" h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17199" y="715796"/>
            <a:ext cx="1002625" cy="997156"/>
          </a:xfrm>
          <a:custGeom>
            <a:avLst/>
            <a:gdLst/>
            <a:ahLst/>
            <a:cxnLst/>
            <a:rect l="l" t="t" r="r" b="b"/>
            <a:pathLst>
              <a:path w="1002625" h="997156">
                <a:moveTo>
                  <a:pt x="0" y="0"/>
                </a:moveTo>
                <a:lnTo>
                  <a:pt x="1002625" y="0"/>
                </a:lnTo>
                <a:lnTo>
                  <a:pt x="1002625" y="997156"/>
                </a:lnTo>
                <a:lnTo>
                  <a:pt x="0" y="997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165204" y="-2101723"/>
            <a:ext cx="5665943" cy="5635038"/>
          </a:xfrm>
          <a:custGeom>
            <a:avLst/>
            <a:gdLst/>
            <a:ahLst/>
            <a:cxnLst/>
            <a:rect l="l" t="t" r="r" b="b"/>
            <a:pathLst>
              <a:path w="5665943" h="5635038">
                <a:moveTo>
                  <a:pt x="0" y="0"/>
                </a:moveTo>
                <a:lnTo>
                  <a:pt x="5665943" y="0"/>
                </a:lnTo>
                <a:lnTo>
                  <a:pt x="5665943" y="5635038"/>
                </a:lnTo>
                <a:lnTo>
                  <a:pt x="0" y="5635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>
          <a:xfrm>
            <a:off x="12613065" y="2628900"/>
            <a:ext cx="6299506" cy="6248400"/>
          </a:xfrm>
          <a:custGeom>
            <a:avLst/>
            <a:gdLst/>
            <a:ahLst/>
            <a:cxnLst/>
            <a:rect l="l" t="t" r="r" b="b"/>
            <a:pathLst>
              <a:path w="6935599" h="6733311">
                <a:moveTo>
                  <a:pt x="0" y="0"/>
                </a:moveTo>
                <a:lnTo>
                  <a:pt x="6935599" y="0"/>
                </a:lnTo>
                <a:lnTo>
                  <a:pt x="6935599" y="6733311"/>
                </a:lnTo>
                <a:lnTo>
                  <a:pt x="0" y="6733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20AE6802-43B8-727E-81A5-60DAB9A74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8" y="3008069"/>
            <a:ext cx="11494554" cy="61283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48186" y="3676803"/>
            <a:ext cx="10919226" cy="10919226"/>
          </a:xfrm>
          <a:custGeom>
            <a:avLst/>
            <a:gdLst/>
            <a:ahLst/>
            <a:cxnLst/>
            <a:rect l="l" t="t" r="r" b="b"/>
            <a:pathLst>
              <a:path w="10919226" h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296075" y="352804"/>
            <a:ext cx="8812968" cy="8812968"/>
          </a:xfrm>
          <a:custGeom>
            <a:avLst/>
            <a:gdLst/>
            <a:ahLst/>
            <a:cxnLst/>
            <a:rect l="l" t="t" r="r" b="b"/>
            <a:pathLst>
              <a:path w="8812968" h="8812968">
                <a:moveTo>
                  <a:pt x="0" y="0"/>
                </a:moveTo>
                <a:lnTo>
                  <a:pt x="8812968" y="0"/>
                </a:lnTo>
                <a:lnTo>
                  <a:pt x="8812968" y="8812968"/>
                </a:lnTo>
                <a:lnTo>
                  <a:pt x="0" y="881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algn="ctr">
              <a:lnSpc>
                <a:spcPts val="7704"/>
              </a:lnSpc>
            </a:pPr>
            <a:r>
              <a:rPr lang="en-US" sz="7200" b="1" dirty="0">
                <a:solidFill>
                  <a:srgbClr val="0C88AB"/>
                </a:solidFill>
                <a:latin typeface="+mj-lt"/>
                <a:ea typeface="Poppins Bold"/>
                <a:cs typeface="Poppins Bold"/>
                <a:sym typeface="Poppins Bold"/>
              </a:rPr>
              <a:t>EDA</a:t>
            </a:r>
          </a:p>
        </p:txBody>
      </p:sp>
      <p:sp>
        <p:nvSpPr>
          <p:cNvPr id="4" name="Freeform 4"/>
          <p:cNvSpPr/>
          <p:nvPr/>
        </p:nvSpPr>
        <p:spPr>
          <a:xfrm>
            <a:off x="10207348" y="-4406484"/>
            <a:ext cx="11451263" cy="11451263"/>
          </a:xfrm>
          <a:custGeom>
            <a:avLst/>
            <a:gdLst/>
            <a:ahLst/>
            <a:cxnLst/>
            <a:rect l="l" t="t" r="r" b="b"/>
            <a:pathLst>
              <a:path w="11451263" h="11451263">
                <a:moveTo>
                  <a:pt x="0" y="0"/>
                </a:moveTo>
                <a:lnTo>
                  <a:pt x="11451263" y="0"/>
                </a:lnTo>
                <a:lnTo>
                  <a:pt x="11451263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2647295" y="1516611"/>
            <a:ext cx="5640705" cy="8229600"/>
          </a:xfrm>
          <a:custGeom>
            <a:avLst/>
            <a:gdLst/>
            <a:ahLst/>
            <a:cxnLst/>
            <a:rect l="l" t="t" r="r" b="b"/>
            <a:pathLst>
              <a:path w="5640705" h="8229600">
                <a:moveTo>
                  <a:pt x="0" y="0"/>
                </a:moveTo>
                <a:lnTo>
                  <a:pt x="5640705" y="0"/>
                </a:lnTo>
                <a:lnTo>
                  <a:pt x="56407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5492702" y="-1144498"/>
            <a:ext cx="3533195" cy="3513923"/>
          </a:xfrm>
          <a:custGeom>
            <a:avLst/>
            <a:gdLst/>
            <a:ahLst/>
            <a:cxnLst/>
            <a:rect l="l" t="t" r="r" b="b"/>
            <a:pathLst>
              <a:path w="3533195" h="3513923">
                <a:moveTo>
                  <a:pt x="0" y="0"/>
                </a:moveTo>
                <a:lnTo>
                  <a:pt x="3533196" y="0"/>
                </a:lnTo>
                <a:lnTo>
                  <a:pt x="3533196" y="3513923"/>
                </a:lnTo>
                <a:lnTo>
                  <a:pt x="0" y="3513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" name="Picture 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9FAC72EC-B676-37BC-5983-3BFB08201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1" y="2019301"/>
            <a:ext cx="6019800" cy="6172200"/>
          </a:xfrm>
          <a:prstGeom prst="rect">
            <a:avLst/>
          </a:prstGeom>
        </p:spPr>
      </p:pic>
      <p:pic>
        <p:nvPicPr>
          <p:cNvPr id="8" name="Picture 7" descr="A close-up of a number&#10;&#10;Description automatically generated">
            <a:extLst>
              <a:ext uri="{FF2B5EF4-FFF2-40B4-BE49-F238E27FC236}">
                <a16:creationId xmlns:a16="http://schemas.microsoft.com/office/drawing/2014/main" id="{92E4C1BD-D0C9-81FC-EA06-55778840D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2019301"/>
            <a:ext cx="4966251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8774" y="8364593"/>
            <a:ext cx="10919226" cy="10919226"/>
          </a:xfrm>
          <a:custGeom>
            <a:avLst/>
            <a:gdLst/>
            <a:ahLst/>
            <a:cxnLst/>
            <a:rect l="l" t="t" r="r" b="b"/>
            <a:pathLst>
              <a:path w="10919226" h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algn="l">
              <a:lnSpc>
                <a:spcPts val="4760"/>
              </a:lnSpc>
            </a:pPr>
            <a:r>
              <a:rPr lang="en-US" sz="40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SWARM PLOT</a:t>
            </a:r>
          </a:p>
        </p:txBody>
      </p:sp>
      <p:sp>
        <p:nvSpPr>
          <p:cNvPr id="3" name="Freeform 3"/>
          <p:cNvSpPr/>
          <p:nvPr/>
        </p:nvSpPr>
        <p:spPr>
          <a:xfrm>
            <a:off x="749646" y="-3586561"/>
            <a:ext cx="8812968" cy="8812968"/>
          </a:xfrm>
          <a:custGeom>
            <a:avLst/>
            <a:gdLst/>
            <a:ahLst/>
            <a:cxnLst/>
            <a:rect l="l" t="t" r="r" b="b"/>
            <a:pathLst>
              <a:path w="8812968" h="8812968">
                <a:moveTo>
                  <a:pt x="0" y="0"/>
                </a:moveTo>
                <a:lnTo>
                  <a:pt x="8812968" y="0"/>
                </a:lnTo>
                <a:lnTo>
                  <a:pt x="8812968" y="8812968"/>
                </a:lnTo>
                <a:lnTo>
                  <a:pt x="0" y="881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868175" y="-1871927"/>
            <a:ext cx="11451263" cy="11451263"/>
          </a:xfrm>
          <a:custGeom>
            <a:avLst/>
            <a:gdLst/>
            <a:ahLst/>
            <a:cxnLst/>
            <a:rect l="l" t="t" r="r" b="b"/>
            <a:pathLst>
              <a:path w="11451263" h="11451263">
                <a:moveTo>
                  <a:pt x="0" y="0"/>
                </a:moveTo>
                <a:lnTo>
                  <a:pt x="11451263" y="0"/>
                </a:lnTo>
                <a:lnTo>
                  <a:pt x="11451263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316200" y="8939869"/>
            <a:ext cx="813888" cy="809448"/>
          </a:xfrm>
          <a:custGeom>
            <a:avLst/>
            <a:gdLst/>
            <a:ahLst/>
            <a:cxnLst/>
            <a:rect l="l" t="t" r="r" b="b"/>
            <a:pathLst>
              <a:path w="813888" h="809448">
                <a:moveTo>
                  <a:pt x="0" y="0"/>
                </a:moveTo>
                <a:lnTo>
                  <a:pt x="813888" y="0"/>
                </a:lnTo>
                <a:lnTo>
                  <a:pt x="813888" y="809448"/>
                </a:lnTo>
                <a:lnTo>
                  <a:pt x="0" y="809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13137" y="823527"/>
            <a:ext cx="1068790" cy="1062961"/>
          </a:xfrm>
          <a:custGeom>
            <a:avLst/>
            <a:gdLst/>
            <a:ahLst/>
            <a:cxnLst/>
            <a:rect l="l" t="t" r="r" b="b"/>
            <a:pathLst>
              <a:path w="1068790" h="1062961">
                <a:moveTo>
                  <a:pt x="0" y="0"/>
                </a:moveTo>
                <a:lnTo>
                  <a:pt x="1068790" y="0"/>
                </a:lnTo>
                <a:lnTo>
                  <a:pt x="1068790" y="1062961"/>
                </a:lnTo>
                <a:lnTo>
                  <a:pt x="0" y="10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576881" y="823527"/>
            <a:ext cx="953773" cy="948570"/>
          </a:xfrm>
          <a:custGeom>
            <a:avLst/>
            <a:gdLst/>
            <a:ahLst/>
            <a:cxnLst/>
            <a:rect l="l" t="t" r="r" b="b"/>
            <a:pathLst>
              <a:path w="953773" h="948570">
                <a:moveTo>
                  <a:pt x="0" y="0"/>
                </a:moveTo>
                <a:lnTo>
                  <a:pt x="953773" y="0"/>
                </a:lnTo>
                <a:lnTo>
                  <a:pt x="953773" y="948570"/>
                </a:lnTo>
                <a:lnTo>
                  <a:pt x="0" y="9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998491" y="2093951"/>
            <a:ext cx="4289510" cy="5487949"/>
          </a:xfrm>
          <a:custGeom>
            <a:avLst/>
            <a:gdLst/>
            <a:ahLst/>
            <a:cxnLst/>
            <a:rect l="l" t="t" r="r" b="b"/>
            <a:pathLst>
              <a:path w="5358597" h="7066281">
                <a:moveTo>
                  <a:pt x="0" y="0"/>
                </a:moveTo>
                <a:lnTo>
                  <a:pt x="5358597" y="0"/>
                </a:lnTo>
                <a:lnTo>
                  <a:pt x="5358597" y="7066281"/>
                </a:lnTo>
                <a:lnTo>
                  <a:pt x="0" y="7066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21F43EE-5E45-03C0-970C-ACD24A8C3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93951"/>
            <a:ext cx="4572000" cy="6099099"/>
          </a:xfrm>
          <a:prstGeom prst="rect">
            <a:avLst/>
          </a:prstGeom>
        </p:spPr>
      </p:pic>
      <p:pic>
        <p:nvPicPr>
          <p:cNvPr id="18" name="Picture 17" descr="A graph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0615AF0F-5723-5AD2-DC48-95D1E2E10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2176857"/>
            <a:ext cx="8980534" cy="60990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966291" y="4373571"/>
            <a:ext cx="9140983" cy="9140983"/>
          </a:xfrm>
          <a:custGeom>
            <a:avLst/>
            <a:gdLst/>
            <a:ahLst/>
            <a:cxnLst/>
            <a:rect l="l" t="t" r="r" b="b"/>
            <a:pathLst>
              <a:path w="9140983" h="9140983">
                <a:moveTo>
                  <a:pt x="0" y="0"/>
                </a:moveTo>
                <a:lnTo>
                  <a:pt x="9140982" y="0"/>
                </a:lnTo>
                <a:lnTo>
                  <a:pt x="9140982" y="9140983"/>
                </a:lnTo>
                <a:lnTo>
                  <a:pt x="0" y="914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8240764" y="2097531"/>
            <a:ext cx="11451263" cy="11451263"/>
          </a:xfrm>
          <a:custGeom>
            <a:avLst/>
            <a:gdLst/>
            <a:ahLst/>
            <a:cxnLst/>
            <a:rect l="l" t="t" r="r" b="b"/>
            <a:pathLst>
              <a:path w="11451263" h="11451263">
                <a:moveTo>
                  <a:pt x="0" y="0"/>
                </a:moveTo>
                <a:lnTo>
                  <a:pt x="11451263" y="0"/>
                </a:lnTo>
                <a:lnTo>
                  <a:pt x="11451263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algn="l">
              <a:lnSpc>
                <a:spcPts val="4760"/>
              </a:lnSpc>
            </a:pPr>
            <a:r>
              <a:rPr lang="en-US" sz="34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BERT Sentence Transformer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57070" y="679461"/>
            <a:ext cx="9851041" cy="999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4"/>
              </a:lnSpc>
            </a:pPr>
            <a:r>
              <a:rPr lang="en-US" sz="7200" b="1" dirty="0">
                <a:solidFill>
                  <a:srgbClr val="0C88AB"/>
                </a:solidFill>
                <a:latin typeface="+mj-lt"/>
                <a:ea typeface="Poppins Bold"/>
                <a:cs typeface="Poppins Bold"/>
                <a:sym typeface="Poppins Bold"/>
              </a:rPr>
              <a:t>Performance Metrics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0725" y="2320240"/>
            <a:ext cx="6159079" cy="58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1" dirty="0">
                <a:solidFill>
                  <a:srgbClr val="0C88AB"/>
                </a:solidFill>
                <a:latin typeface="+mj-lt"/>
                <a:ea typeface="Open Sans Bold"/>
                <a:cs typeface="Open Sans Bold"/>
                <a:sym typeface="Open Sans Bold"/>
              </a:rPr>
              <a:t>TF-IDF</a:t>
            </a:r>
          </a:p>
        </p:txBody>
      </p:sp>
      <p:sp>
        <p:nvSpPr>
          <p:cNvPr id="36" name="Freeform 36"/>
          <p:cNvSpPr/>
          <p:nvPr/>
        </p:nvSpPr>
        <p:spPr>
          <a:xfrm>
            <a:off x="858898" y="719054"/>
            <a:ext cx="1068790" cy="999184"/>
          </a:xfrm>
          <a:custGeom>
            <a:avLst/>
            <a:gdLst/>
            <a:ahLst/>
            <a:cxnLst/>
            <a:rect l="l" t="t" r="r" b="b"/>
            <a:pathLst>
              <a:path w="897712" h="892815">
                <a:moveTo>
                  <a:pt x="0" y="0"/>
                </a:moveTo>
                <a:lnTo>
                  <a:pt x="897712" y="0"/>
                </a:lnTo>
                <a:lnTo>
                  <a:pt x="897712" y="892815"/>
                </a:lnTo>
                <a:lnTo>
                  <a:pt x="0" y="892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7" name="Freeform 37"/>
          <p:cNvSpPr/>
          <p:nvPr/>
        </p:nvSpPr>
        <p:spPr>
          <a:xfrm>
            <a:off x="16411320" y="808994"/>
            <a:ext cx="1068790" cy="1062961"/>
          </a:xfrm>
          <a:custGeom>
            <a:avLst/>
            <a:gdLst/>
            <a:ahLst/>
            <a:cxnLst/>
            <a:rect l="l" t="t" r="r" b="b"/>
            <a:pathLst>
              <a:path w="1068790" h="1062961">
                <a:moveTo>
                  <a:pt x="0" y="0"/>
                </a:moveTo>
                <a:lnTo>
                  <a:pt x="1068790" y="0"/>
                </a:lnTo>
                <a:lnTo>
                  <a:pt x="1068790" y="1062960"/>
                </a:lnTo>
                <a:lnTo>
                  <a:pt x="0" y="1062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4A4DC89-B05A-9263-A534-4CB82F042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8" y="3309466"/>
            <a:ext cx="7573556" cy="8928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0DF9927-0E27-34FB-B887-9DD19A22B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1" y="4816298"/>
            <a:ext cx="6459680" cy="946170"/>
          </a:xfrm>
          <a:prstGeom prst="rect">
            <a:avLst/>
          </a:prstGeom>
        </p:spPr>
      </p:pic>
      <p:pic>
        <p:nvPicPr>
          <p:cNvPr id="49" name="Picture 4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618CF38-99CC-88A1-69A5-313C79A273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98" y="6528065"/>
            <a:ext cx="3179364" cy="184802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7556095-58A7-2C8B-F6B3-9B9B16D10C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764" y="3200790"/>
            <a:ext cx="9829800" cy="1017087"/>
          </a:xfrm>
          <a:prstGeom prst="rect">
            <a:avLst/>
          </a:prstGeom>
        </p:spPr>
      </p:pic>
      <p:pic>
        <p:nvPicPr>
          <p:cNvPr id="53" name="Picture 5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FD8DA43-2C7F-F8FA-5F2B-885ECD3954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90" y="5205905"/>
            <a:ext cx="3076881" cy="192817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991D6E2-028E-658E-8614-92B641A2AD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90" y="8176010"/>
            <a:ext cx="5264850" cy="681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353" y="2781300"/>
            <a:ext cx="11463591" cy="11463591"/>
          </a:xfrm>
          <a:custGeom>
            <a:avLst/>
            <a:gdLst/>
            <a:ahLst/>
            <a:cxnLst/>
            <a:rect l="l" t="t" r="r" b="b"/>
            <a:pathLst>
              <a:path w="11463591" h="11463591">
                <a:moveTo>
                  <a:pt x="0" y="0"/>
                </a:moveTo>
                <a:lnTo>
                  <a:pt x="11463592" y="0"/>
                </a:lnTo>
                <a:lnTo>
                  <a:pt x="11463592" y="11463592"/>
                </a:lnTo>
                <a:lnTo>
                  <a:pt x="0" y="11463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r>
              <a:rPr lang="en-IN" sz="4400" dirty="0"/>
              <a:t>  </a:t>
            </a:r>
          </a:p>
          <a:p>
            <a:r>
              <a:rPr lang="en-IN" sz="4400" dirty="0"/>
              <a:t> </a:t>
            </a:r>
            <a:r>
              <a:rPr lang="en-IN" sz="3200" dirty="0"/>
              <a:t>Medical chatbot uses NLP to answer healthcare questions.</a:t>
            </a:r>
          </a:p>
          <a:p>
            <a:r>
              <a:rPr lang="en-IN" sz="3200" dirty="0"/>
              <a:t>  </a:t>
            </a:r>
          </a:p>
          <a:p>
            <a:r>
              <a:rPr lang="en-IN" sz="3200" dirty="0"/>
              <a:t>  Simplifies early medical support access.</a:t>
            </a:r>
          </a:p>
          <a:p>
            <a:r>
              <a:rPr lang="en-IN" sz="3200" dirty="0"/>
              <a:t>   </a:t>
            </a:r>
          </a:p>
          <a:p>
            <a:r>
              <a:rPr lang="en-IN" sz="3200" dirty="0"/>
              <a:t>  </a:t>
            </a:r>
            <a:r>
              <a:rPr lang="en-IN" sz="3200" dirty="0" err="1"/>
              <a:t>Jupyter</a:t>
            </a:r>
            <a:r>
              <a:rPr lang="en-IN" sz="3200" dirty="0"/>
              <a:t>  Notebook includes code and development details:</a:t>
            </a:r>
          </a:p>
          <a:p>
            <a:endParaRPr lang="en-IN" sz="3200" dirty="0"/>
          </a:p>
          <a:p>
            <a:r>
              <a:rPr lang="en-IN" sz="3200" dirty="0"/>
              <a:t>---Data processing.</a:t>
            </a:r>
          </a:p>
          <a:p>
            <a:endParaRPr lang="en-IN" sz="3200" dirty="0"/>
          </a:p>
          <a:p>
            <a:r>
              <a:rPr lang="en-IN" sz="3200" dirty="0"/>
              <a:t>---Model training.</a:t>
            </a:r>
          </a:p>
          <a:p>
            <a:endParaRPr lang="en-IN" sz="3200" dirty="0"/>
          </a:p>
          <a:p>
            <a:r>
              <a:rPr lang="en-IN" sz="3200" dirty="0"/>
              <a:t>---Interaction setup</a:t>
            </a:r>
            <a:r>
              <a:rPr lang="en-IN" sz="4400" dirty="0"/>
              <a:t>.</a:t>
            </a:r>
          </a:p>
          <a:p>
            <a:endParaRPr lang="en-IN" sz="3200" dirty="0"/>
          </a:p>
        </p:txBody>
      </p:sp>
      <p:sp>
        <p:nvSpPr>
          <p:cNvPr id="4" name="Freeform 4"/>
          <p:cNvSpPr/>
          <p:nvPr/>
        </p:nvSpPr>
        <p:spPr>
          <a:xfrm>
            <a:off x="4621774" y="-2933700"/>
            <a:ext cx="12469314" cy="12469314"/>
          </a:xfrm>
          <a:custGeom>
            <a:avLst/>
            <a:gdLst/>
            <a:ahLst/>
            <a:cxnLst/>
            <a:rect l="l" t="t" r="r" b="b"/>
            <a:pathLst>
              <a:path w="12469314" h="12469314">
                <a:moveTo>
                  <a:pt x="0" y="0"/>
                </a:moveTo>
                <a:lnTo>
                  <a:pt x="12469314" y="0"/>
                </a:lnTo>
                <a:lnTo>
                  <a:pt x="12469314" y="12469314"/>
                </a:lnTo>
                <a:lnTo>
                  <a:pt x="0" y="1246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9416140" y="1413178"/>
            <a:ext cx="952267" cy="947073"/>
          </a:xfrm>
          <a:custGeom>
            <a:avLst/>
            <a:gdLst/>
            <a:ahLst/>
            <a:cxnLst/>
            <a:rect l="l" t="t" r="r" b="b"/>
            <a:pathLst>
              <a:path w="952267" h="947073">
                <a:moveTo>
                  <a:pt x="0" y="0"/>
                </a:moveTo>
                <a:lnTo>
                  <a:pt x="952267" y="0"/>
                </a:lnTo>
                <a:lnTo>
                  <a:pt x="952267" y="947073"/>
                </a:lnTo>
                <a:lnTo>
                  <a:pt x="0" y="947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42113" y="510462"/>
            <a:ext cx="907667" cy="902716"/>
          </a:xfrm>
          <a:custGeom>
            <a:avLst/>
            <a:gdLst/>
            <a:ahLst/>
            <a:cxnLst/>
            <a:rect l="l" t="t" r="r" b="b"/>
            <a:pathLst>
              <a:path w="907667" h="902716">
                <a:moveTo>
                  <a:pt x="0" y="0"/>
                </a:moveTo>
                <a:lnTo>
                  <a:pt x="907667" y="0"/>
                </a:lnTo>
                <a:lnTo>
                  <a:pt x="907667" y="902716"/>
                </a:lnTo>
                <a:lnTo>
                  <a:pt x="0" y="902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0958308" y="1207265"/>
            <a:ext cx="8043874" cy="8558197"/>
          </a:xfrm>
          <a:custGeom>
            <a:avLst/>
            <a:gdLst/>
            <a:ahLst/>
            <a:cxnLst/>
            <a:rect l="l" t="t" r="r" b="b"/>
            <a:pathLst>
              <a:path w="10483567" h="8229600">
                <a:moveTo>
                  <a:pt x="0" y="0"/>
                </a:moveTo>
                <a:lnTo>
                  <a:pt x="10483567" y="0"/>
                </a:lnTo>
                <a:lnTo>
                  <a:pt x="104835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898523" y="1422893"/>
            <a:ext cx="833649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7200" b="1" dirty="0">
                <a:solidFill>
                  <a:srgbClr val="0C88AB"/>
                </a:solidFill>
                <a:latin typeface="+mj-lt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EDD8179B-581A-FF8B-B333-C25CE08415F9}"/>
              </a:ext>
            </a:extLst>
          </p:cNvPr>
          <p:cNvSpPr/>
          <p:nvPr/>
        </p:nvSpPr>
        <p:spPr>
          <a:xfrm>
            <a:off x="415065" y="3723580"/>
            <a:ext cx="454095" cy="420576"/>
          </a:xfrm>
          <a:custGeom>
            <a:avLst/>
            <a:gdLst/>
            <a:ahLst/>
            <a:cxnLst/>
            <a:rect l="l" t="t" r="r" b="b"/>
            <a:pathLst>
              <a:path w="454095" h="420576">
                <a:moveTo>
                  <a:pt x="0" y="0"/>
                </a:moveTo>
                <a:lnTo>
                  <a:pt x="454095" y="0"/>
                </a:lnTo>
                <a:lnTo>
                  <a:pt x="454095" y="420575"/>
                </a:lnTo>
                <a:lnTo>
                  <a:pt x="0" y="420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AE0CCB71-DBEA-4FF5-9568-BEAB6ED90CDD}"/>
              </a:ext>
            </a:extLst>
          </p:cNvPr>
          <p:cNvSpPr/>
          <p:nvPr/>
        </p:nvSpPr>
        <p:spPr>
          <a:xfrm>
            <a:off x="444428" y="4700611"/>
            <a:ext cx="454095" cy="420576"/>
          </a:xfrm>
          <a:custGeom>
            <a:avLst/>
            <a:gdLst/>
            <a:ahLst/>
            <a:cxnLst/>
            <a:rect l="l" t="t" r="r" b="b"/>
            <a:pathLst>
              <a:path w="454095" h="420576">
                <a:moveTo>
                  <a:pt x="0" y="0"/>
                </a:moveTo>
                <a:lnTo>
                  <a:pt x="454095" y="0"/>
                </a:lnTo>
                <a:lnTo>
                  <a:pt x="454095" y="420575"/>
                </a:lnTo>
                <a:lnTo>
                  <a:pt x="0" y="420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D5367E62-AD0D-C6BA-113D-1802291A512F}"/>
              </a:ext>
            </a:extLst>
          </p:cNvPr>
          <p:cNvSpPr/>
          <p:nvPr/>
        </p:nvSpPr>
        <p:spPr>
          <a:xfrm>
            <a:off x="444428" y="5701327"/>
            <a:ext cx="454095" cy="420576"/>
          </a:xfrm>
          <a:custGeom>
            <a:avLst/>
            <a:gdLst/>
            <a:ahLst/>
            <a:cxnLst/>
            <a:rect l="l" t="t" r="r" b="b"/>
            <a:pathLst>
              <a:path w="454095" h="420576">
                <a:moveTo>
                  <a:pt x="0" y="0"/>
                </a:moveTo>
                <a:lnTo>
                  <a:pt x="454095" y="0"/>
                </a:lnTo>
                <a:lnTo>
                  <a:pt x="454095" y="420575"/>
                </a:lnTo>
                <a:lnTo>
                  <a:pt x="0" y="420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4648" y="3634929"/>
            <a:ext cx="10919226" cy="10919226"/>
          </a:xfrm>
          <a:custGeom>
            <a:avLst/>
            <a:gdLst/>
            <a:ahLst/>
            <a:cxnLst/>
            <a:rect l="l" t="t" r="r" b="b"/>
            <a:pathLst>
              <a:path w="10919226" h="10919226">
                <a:moveTo>
                  <a:pt x="0" y="0"/>
                </a:moveTo>
                <a:lnTo>
                  <a:pt x="10919226" y="0"/>
                </a:lnTo>
                <a:lnTo>
                  <a:pt x="10919226" y="10919226"/>
                </a:lnTo>
                <a:lnTo>
                  <a:pt x="0" y="1091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93904" y="-3377784"/>
            <a:ext cx="9140983" cy="9140983"/>
          </a:xfrm>
          <a:custGeom>
            <a:avLst/>
            <a:gdLst/>
            <a:ahLst/>
            <a:cxnLst/>
            <a:rect l="l" t="t" r="r" b="b"/>
            <a:pathLst>
              <a:path w="9140983" h="9140983">
                <a:moveTo>
                  <a:pt x="0" y="0"/>
                </a:moveTo>
                <a:lnTo>
                  <a:pt x="9140982" y="0"/>
                </a:lnTo>
                <a:lnTo>
                  <a:pt x="9140982" y="9140983"/>
                </a:lnTo>
                <a:lnTo>
                  <a:pt x="0" y="914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364419" y="-897563"/>
            <a:ext cx="11451263" cy="11451263"/>
          </a:xfrm>
          <a:custGeom>
            <a:avLst/>
            <a:gdLst/>
            <a:ahLst/>
            <a:cxnLst/>
            <a:rect l="l" t="t" r="r" b="b"/>
            <a:pathLst>
              <a:path w="11451263" h="11451263">
                <a:moveTo>
                  <a:pt x="0" y="0"/>
                </a:moveTo>
                <a:lnTo>
                  <a:pt x="11451263" y="0"/>
                </a:lnTo>
                <a:lnTo>
                  <a:pt x="11451263" y="11451263"/>
                </a:lnTo>
                <a:lnTo>
                  <a:pt x="0" y="11451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93904" y="2644498"/>
            <a:ext cx="5504811" cy="6193880"/>
          </a:xfrm>
          <a:custGeom>
            <a:avLst/>
            <a:gdLst/>
            <a:ahLst/>
            <a:cxnLst/>
            <a:rect l="l" t="t" r="r" b="b"/>
            <a:pathLst>
              <a:path w="5504811" h="6193880">
                <a:moveTo>
                  <a:pt x="0" y="0"/>
                </a:moveTo>
                <a:lnTo>
                  <a:pt x="5504811" y="0"/>
                </a:lnTo>
                <a:lnTo>
                  <a:pt x="5504811" y="6193881"/>
                </a:lnTo>
                <a:lnTo>
                  <a:pt x="0" y="6193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782775" y="2862147"/>
            <a:ext cx="489491" cy="453358"/>
          </a:xfrm>
          <a:custGeom>
            <a:avLst/>
            <a:gdLst/>
            <a:ahLst/>
            <a:cxnLst/>
            <a:rect l="l" t="t" r="r" b="b"/>
            <a:pathLst>
              <a:path w="489491" h="453358">
                <a:moveTo>
                  <a:pt x="0" y="0"/>
                </a:moveTo>
                <a:lnTo>
                  <a:pt x="489490" y="0"/>
                </a:lnTo>
                <a:lnTo>
                  <a:pt x="489490" y="453359"/>
                </a:lnTo>
                <a:lnTo>
                  <a:pt x="0" y="453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808971" y="8353166"/>
            <a:ext cx="489491" cy="453358"/>
          </a:xfrm>
          <a:custGeom>
            <a:avLst/>
            <a:gdLst/>
            <a:ahLst/>
            <a:cxnLst/>
            <a:rect l="l" t="t" r="r" b="b"/>
            <a:pathLst>
              <a:path w="489491" h="453358">
                <a:moveTo>
                  <a:pt x="0" y="0"/>
                </a:moveTo>
                <a:lnTo>
                  <a:pt x="489491" y="0"/>
                </a:lnTo>
                <a:lnTo>
                  <a:pt x="489491" y="453358"/>
                </a:lnTo>
                <a:lnTo>
                  <a:pt x="0" y="453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7770143" y="1047750"/>
            <a:ext cx="73911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4"/>
              </a:lnSpc>
            </a:pPr>
            <a:r>
              <a:rPr lang="en-US" sz="7200" b="1" dirty="0">
                <a:solidFill>
                  <a:srgbClr val="0C88AB"/>
                </a:solidFill>
                <a:latin typeface="+mj-lt"/>
                <a:ea typeface="Poppins Bold"/>
                <a:cs typeface="Poppins Bold"/>
                <a:sym typeface="Poppins Bold"/>
              </a:rPr>
              <a:t>Future Scope: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61090" y="3569988"/>
            <a:ext cx="8798210" cy="428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9"/>
              </a:lnSpc>
            </a:pPr>
            <a:r>
              <a:rPr lang="en-US" sz="18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61090" y="6395606"/>
            <a:ext cx="8798210" cy="428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9"/>
              </a:lnSpc>
            </a:pPr>
            <a:r>
              <a:rPr lang="en-US" sz="18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89067" y="-1246560"/>
            <a:ext cx="3987899" cy="3966147"/>
          </a:xfrm>
          <a:custGeom>
            <a:avLst/>
            <a:gdLst/>
            <a:ahLst/>
            <a:cxnLst/>
            <a:rect l="l" t="t" r="r" b="b"/>
            <a:pathLst>
              <a:path w="3987899" h="3966147">
                <a:moveTo>
                  <a:pt x="0" y="0"/>
                </a:moveTo>
                <a:lnTo>
                  <a:pt x="3987899" y="0"/>
                </a:lnTo>
                <a:lnTo>
                  <a:pt x="3987899" y="3966147"/>
                </a:lnTo>
                <a:lnTo>
                  <a:pt x="0" y="39661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flipH="1">
            <a:off x="-1188966" y="-1246560"/>
            <a:ext cx="3987899" cy="3966147"/>
          </a:xfrm>
          <a:custGeom>
            <a:avLst/>
            <a:gdLst/>
            <a:ahLst/>
            <a:cxnLst/>
            <a:rect l="l" t="t" r="r" b="b"/>
            <a:pathLst>
              <a:path w="3987899" h="3966147">
                <a:moveTo>
                  <a:pt x="3987899" y="0"/>
                </a:moveTo>
                <a:lnTo>
                  <a:pt x="0" y="0"/>
                </a:lnTo>
                <a:lnTo>
                  <a:pt x="0" y="3966147"/>
                </a:lnTo>
                <a:lnTo>
                  <a:pt x="3987899" y="3966147"/>
                </a:lnTo>
                <a:lnTo>
                  <a:pt x="398789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30597-A4C4-0999-5980-7A278B1C944A}"/>
              </a:ext>
            </a:extLst>
          </p:cNvPr>
          <p:cNvSpPr txBox="1"/>
          <p:nvPr/>
        </p:nvSpPr>
        <p:spPr>
          <a:xfrm>
            <a:off x="8324658" y="2644498"/>
            <a:ext cx="950614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/>
              <a:t>Personalized Care</a:t>
            </a:r>
            <a:r>
              <a:rPr lang="en-IN" sz="4800" dirty="0"/>
              <a:t>: </a:t>
            </a:r>
            <a:r>
              <a:rPr lang="en-IN" sz="4400" dirty="0"/>
              <a:t>Tailor advice using user data and real-time health monitoring.</a:t>
            </a:r>
          </a:p>
          <a:p>
            <a:endParaRPr lang="en-IN" sz="4400" dirty="0"/>
          </a:p>
          <a:p>
            <a:r>
              <a:rPr lang="en-IN" sz="4800" b="1" dirty="0"/>
              <a:t>Telemedicine Integration</a:t>
            </a:r>
            <a:r>
              <a:rPr lang="en-IN" sz="4800" dirty="0"/>
              <a:t>: </a:t>
            </a:r>
            <a:r>
              <a:rPr lang="en-IN" sz="4400" dirty="0"/>
              <a:t>Bridge patients and doctors for remote consultations.</a:t>
            </a:r>
          </a:p>
          <a:p>
            <a:endParaRPr lang="en-IN" sz="4400" dirty="0"/>
          </a:p>
          <a:p>
            <a:r>
              <a:rPr lang="en-IN" sz="4800" b="1" dirty="0"/>
              <a:t>Advanced AI</a:t>
            </a:r>
            <a:r>
              <a:rPr lang="en-IN" sz="4800" dirty="0"/>
              <a:t>: </a:t>
            </a:r>
            <a:r>
              <a:rPr lang="en-IN" sz="4400" dirty="0"/>
              <a:t>Enable predictive diagnostics and multilingual support.</a:t>
            </a:r>
            <a:endParaRPr lang="en-US" sz="4400" dirty="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0870B98C-4BBC-40D8-F762-824B7D642235}"/>
              </a:ext>
            </a:extLst>
          </p:cNvPr>
          <p:cNvSpPr/>
          <p:nvPr/>
        </p:nvSpPr>
        <p:spPr>
          <a:xfrm>
            <a:off x="7782775" y="5601461"/>
            <a:ext cx="489491" cy="453358"/>
          </a:xfrm>
          <a:custGeom>
            <a:avLst/>
            <a:gdLst/>
            <a:ahLst/>
            <a:cxnLst/>
            <a:rect l="l" t="t" r="r" b="b"/>
            <a:pathLst>
              <a:path w="489491" h="453358">
                <a:moveTo>
                  <a:pt x="0" y="0"/>
                </a:moveTo>
                <a:lnTo>
                  <a:pt x="489491" y="0"/>
                </a:lnTo>
                <a:lnTo>
                  <a:pt x="489491" y="453358"/>
                </a:lnTo>
                <a:lnTo>
                  <a:pt x="0" y="453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178</Words>
  <Application>Microsoft Office PowerPoint</Application>
  <PresentationFormat>Custom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Open Sans</vt:lpstr>
      <vt:lpstr>Arial</vt:lpstr>
      <vt:lpstr>Calibri</vt:lpstr>
      <vt:lpstr>Inter</vt:lpstr>
      <vt:lpstr>Open Sans Bold</vt:lpstr>
      <vt:lpstr>Aharoni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Lab Project Presentation</dc:title>
  <cp:lastModifiedBy>SUCHISMITA PATRA</cp:lastModifiedBy>
  <cp:revision>21</cp:revision>
  <dcterms:created xsi:type="dcterms:W3CDTF">2006-08-16T00:00:00Z</dcterms:created>
  <dcterms:modified xsi:type="dcterms:W3CDTF">2024-11-16T18:00:04Z</dcterms:modified>
  <dc:identifier>DAGWi6_FRXw</dc:identifier>
</cp:coreProperties>
</file>